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4" r:id="rId4"/>
    <p:sldId id="267" r:id="rId5"/>
    <p:sldId id="266" r:id="rId6"/>
    <p:sldId id="265" r:id="rId7"/>
    <p:sldId id="263" r:id="rId8"/>
    <p:sldId id="268" r:id="rId9"/>
    <p:sldId id="269" r:id="rId10"/>
    <p:sldId id="274" r:id="rId11"/>
    <p:sldId id="275" r:id="rId12"/>
    <p:sldId id="276" r:id="rId13"/>
    <p:sldId id="257" r:id="rId14"/>
    <p:sldId id="270" r:id="rId15"/>
    <p:sldId id="258" r:id="rId16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7076"/>
    <a:srgbClr val="CA6727"/>
    <a:srgbClr val="70B766"/>
    <a:srgbClr val="A02A1D"/>
    <a:srgbClr val="0087B1"/>
    <a:srgbClr val="89194E"/>
    <a:srgbClr val="61C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614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457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456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72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40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00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98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2093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0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8106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915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B5ECB-C836-4680-AF3F-26C1F479D362}" type="datetimeFigureOut">
              <a:rPr lang="ru-RU" smtClean="0"/>
              <a:t>17.09.2019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A6B73-BC2B-4B9B-A1C4-027B9AC08D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430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34"/>
          <p:cNvSpPr txBox="1">
            <a:spLocks noGrp="1"/>
          </p:cNvSpPr>
          <p:nvPr>
            <p:ph type="ctrTitle"/>
          </p:nvPr>
        </p:nvSpPr>
        <p:spPr>
          <a:xfrm>
            <a:off x="685800" y="2655748"/>
            <a:ext cx="7772400" cy="1546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lnSpc>
                <a:spcPct val="115000"/>
              </a:lnSpc>
              <a:buClr>
                <a:schemeClr val="dk1"/>
              </a:buClr>
              <a:buSzPct val="30555"/>
            </a:pPr>
            <a:r>
              <a:rPr lang="en" sz="3200" b="1" dirty="0">
                <a:solidFill>
                  <a:srgbClr val="A02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«Название проекта»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en" sz="1100" b="0" dirty="0"/>
              <a:t>Ключевая фраза определяющая деятельность компании или характеризующая новый продукт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dirty="0"/>
          </a:p>
        </p:txBody>
      </p:sp>
      <p:sp>
        <p:nvSpPr>
          <p:cNvPr id="6" name="Shape 35"/>
          <p:cNvSpPr txBox="1">
            <a:spLocks noGrp="1"/>
          </p:cNvSpPr>
          <p:nvPr>
            <p:ph type="subTitle" idx="1"/>
          </p:nvPr>
        </p:nvSpPr>
        <p:spPr>
          <a:xfrm>
            <a:off x="5887275" y="5512475"/>
            <a:ext cx="2903400" cy="104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>
                <a:solidFill>
                  <a:schemeClr val="dk1"/>
                </a:solidFill>
              </a:rPr>
              <a:t>ФИО заявителя</a:t>
            </a:r>
          </a:p>
        </p:txBody>
      </p:sp>
      <p:sp>
        <p:nvSpPr>
          <p:cNvPr id="7" name="Shape 36"/>
          <p:cNvSpPr txBox="1"/>
          <p:nvPr/>
        </p:nvSpPr>
        <p:spPr>
          <a:xfrm>
            <a:off x="539552" y="1231658"/>
            <a:ext cx="2813399" cy="74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dirty="0"/>
              <a:t>Лого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31599040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3"/>
          <p:cNvSpPr txBox="1">
            <a:spLocks/>
          </p:cNvSpPr>
          <p:nvPr/>
        </p:nvSpPr>
        <p:spPr>
          <a:xfrm>
            <a:off x="1835696" y="260649"/>
            <a:ext cx="6851104" cy="72008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3200" dirty="0"/>
              <a:t>Соучредители и распределение долей</a:t>
            </a:r>
            <a:r>
              <a:rPr lang="en" sz="3200" dirty="0"/>
              <a:t> </a:t>
            </a:r>
          </a:p>
        </p:txBody>
      </p:sp>
      <p:sp>
        <p:nvSpPr>
          <p:cNvPr id="5" name="Shape 84"/>
          <p:cNvSpPr txBox="1">
            <a:spLocks/>
          </p:cNvSpPr>
          <p:nvPr/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Для физических лиц:  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>
                <a:solidFill>
                  <a:schemeClr val="tx1"/>
                </a:solidFill>
              </a:rPr>
              <a:t>• </a:t>
            </a:r>
            <a:r>
              <a:rPr lang="ru-RU" sz="1400" dirty="0" smtClean="0">
                <a:solidFill>
                  <a:schemeClr val="tx1"/>
                </a:solidFill>
              </a:rPr>
              <a:t>ФИО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 smtClean="0">
                <a:solidFill>
                  <a:schemeClr val="tx1"/>
                </a:solidFill>
              </a:rPr>
              <a:t>• Связь с СПбГУ 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 smtClean="0">
                <a:solidFill>
                  <a:schemeClr val="tx1"/>
                </a:solidFill>
              </a:rPr>
              <a:t>(сотрудник, студент, аспирант, соискатель;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 smtClean="0">
                <a:solidFill>
                  <a:schemeClr val="tx1"/>
                </a:solidFill>
              </a:rPr>
              <a:t> место работы/учёбы, прикрепления)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>
                <a:solidFill>
                  <a:schemeClr val="tx1"/>
                </a:solidFill>
              </a:rPr>
              <a:t>Для </a:t>
            </a:r>
            <a:r>
              <a:rPr lang="ru-RU" sz="1400" dirty="0" smtClean="0">
                <a:solidFill>
                  <a:schemeClr val="tx1"/>
                </a:solidFill>
              </a:rPr>
              <a:t>юридических лиц</a:t>
            </a:r>
            <a:r>
              <a:rPr lang="ru-RU" sz="1400" dirty="0">
                <a:solidFill>
                  <a:schemeClr val="tx1"/>
                </a:solidFill>
              </a:rPr>
              <a:t>:  </a:t>
            </a:r>
            <a:endParaRPr lang="ru-RU" sz="1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 smtClean="0">
                <a:solidFill>
                  <a:schemeClr val="tx1"/>
                </a:solidFill>
              </a:rPr>
              <a:t>• Наименование юридического лица</a:t>
            </a:r>
            <a:endParaRPr lang="ru-RU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 smtClean="0">
                <a:solidFill>
                  <a:schemeClr val="tx1"/>
                </a:solidFill>
              </a:rPr>
              <a:t>• ФИО соучредителей, генерального директора</a:t>
            </a:r>
            <a:endParaRPr lang="ru-RU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>
                <a:solidFill>
                  <a:schemeClr val="tx1"/>
                </a:solidFill>
              </a:rPr>
              <a:t>• Связь соучредителей, генерального директора </a:t>
            </a:r>
            <a:r>
              <a:rPr lang="ru-RU" sz="1400" dirty="0" smtClean="0">
                <a:solidFill>
                  <a:schemeClr val="tx1"/>
                </a:solidFill>
              </a:rPr>
              <a:t>с </a:t>
            </a:r>
            <a:r>
              <a:rPr lang="ru-RU" sz="1400" dirty="0">
                <a:solidFill>
                  <a:schemeClr val="tx1"/>
                </a:solidFill>
              </a:rPr>
              <a:t>СПбГУ </a:t>
            </a:r>
            <a:r>
              <a:rPr lang="ru-RU" sz="1400" dirty="0" smtClean="0">
                <a:solidFill>
                  <a:schemeClr val="tx1"/>
                </a:solidFill>
              </a:rPr>
              <a:t> 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 smtClean="0">
                <a:solidFill>
                  <a:schemeClr val="tx1"/>
                </a:solidFill>
              </a:rPr>
              <a:t>Предполагаемое распределение долей (можно отразить на диаграмме)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 smtClean="0">
                <a:solidFill>
                  <a:schemeClr val="tx1"/>
                </a:solidFill>
              </a:rPr>
              <a:t>Сведения о планируемом размере уставного капитала.</a:t>
            </a:r>
            <a:endParaRPr lang="ru-RU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endParaRPr lang="ru-RU" sz="1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endParaRPr lang="ru-RU" sz="1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5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3"/>
          <p:cNvSpPr txBox="1">
            <a:spLocks/>
          </p:cNvSpPr>
          <p:nvPr/>
        </p:nvSpPr>
        <p:spPr>
          <a:xfrm>
            <a:off x="1259632" y="260649"/>
            <a:ext cx="6851104" cy="72008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3200" dirty="0" smtClean="0"/>
              <a:t>Вклад в уставный капитал</a:t>
            </a:r>
            <a:endParaRPr lang="en" sz="3200" dirty="0"/>
          </a:p>
        </p:txBody>
      </p:sp>
      <p:sp>
        <p:nvSpPr>
          <p:cNvPr id="5" name="Shape 84"/>
          <p:cNvSpPr txBox="1">
            <a:spLocks/>
          </p:cNvSpPr>
          <p:nvPr/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Сведения о предполагаемом вкладе в уставный капитал со стороны </a:t>
            </a:r>
            <a:r>
              <a:rPr lang="ru-RU" sz="1400" dirty="0" smtClean="0">
                <a:solidFill>
                  <a:schemeClr val="tx1"/>
                </a:solidFill>
              </a:rPr>
              <a:t>соучредителей</a:t>
            </a: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Сведения о предполагаемом вкладе в уставный капитал со стороны СПбГУ</a:t>
            </a:r>
          </a:p>
          <a:p>
            <a:pPr marL="285750" indent="-285750"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Права на результаты </a:t>
            </a:r>
            <a:r>
              <a:rPr lang="ru-RU" sz="1400" dirty="0">
                <a:solidFill>
                  <a:schemeClr val="tx1"/>
                </a:solidFill>
              </a:rPr>
              <a:t>интеллектуальной деятельности </a:t>
            </a: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schemeClr val="tx1"/>
                </a:solidFill>
              </a:rPr>
              <a:t>Иной вклад (за исключением прав на результаты интеллектуальной деятельности), в том числе об оборудование, денежные средства, иное имущество</a:t>
            </a:r>
          </a:p>
          <a:p>
            <a:pPr marL="285750" indent="-285750"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endParaRPr lang="ru-RU" sz="14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endParaRPr lang="ru-RU" sz="1400" dirty="0" smtClean="0"/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endParaRPr lang="ru-RU" sz="1400" dirty="0" smtClean="0"/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26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3"/>
          <p:cNvSpPr txBox="1">
            <a:spLocks/>
          </p:cNvSpPr>
          <p:nvPr/>
        </p:nvSpPr>
        <p:spPr>
          <a:xfrm>
            <a:off x="1259632" y="260649"/>
            <a:ext cx="6851104" cy="72008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3200" dirty="0" smtClean="0"/>
              <a:t>Потребность </a:t>
            </a:r>
            <a:r>
              <a:rPr lang="ru-RU" sz="3200" dirty="0"/>
              <a:t>в ресурсах</a:t>
            </a:r>
            <a:endParaRPr lang="en" sz="3200" dirty="0"/>
          </a:p>
        </p:txBody>
      </p:sp>
      <p:sp>
        <p:nvSpPr>
          <p:cNvPr id="5" name="Shape 84"/>
          <p:cNvSpPr txBox="1">
            <a:spLocks/>
          </p:cNvSpPr>
          <p:nvPr/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Общая потребность в ресурсах.</a:t>
            </a:r>
          </a:p>
          <a:p>
            <a:pPr marL="285750" indent="-285750"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/>
              </a:solidFill>
            </a:endParaRPr>
          </a:p>
          <a:p>
            <a:pPr marL="285750" indent="-285750">
              <a:spcBef>
                <a:spcPts val="0"/>
              </a:spcBef>
              <a:buClr>
                <a:schemeClr val="dk1"/>
              </a:buClr>
              <a:buSzPct val="78571"/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/>
                </a:solidFill>
              </a:rPr>
              <a:t>Потребность в ресурсах со стороны СПбГУ и желаемые условия привлечения данных ресурсов.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>
                <a:solidFill>
                  <a:schemeClr val="tx1"/>
                </a:solidFill>
              </a:rPr>
              <a:t>(без участия этими ресурсами в уставном капитале</a:t>
            </a:r>
            <a:r>
              <a:rPr lang="ru-RU" sz="1400" dirty="0" smtClean="0">
                <a:solidFill>
                  <a:schemeClr val="tx1"/>
                </a:solidFill>
              </a:rPr>
              <a:t>)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r>
              <a:rPr lang="ru-RU" sz="1400" dirty="0" smtClean="0">
                <a:solidFill>
                  <a:schemeClr val="tx1"/>
                </a:solidFill>
              </a:rPr>
              <a:t>  </a:t>
            </a:r>
            <a:endParaRPr lang="ru-RU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lang="ru-RU" sz="14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lang="ru-RU" sz="1400" dirty="0"/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endParaRPr lang="ru-RU" sz="1400" dirty="0" smtClean="0"/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</a:pPr>
            <a:endParaRPr lang="ru-RU" sz="1400" dirty="0" smtClean="0"/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917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7772400" cy="792088"/>
          </a:xfrm>
        </p:spPr>
        <p:txBody>
          <a:bodyPr anchor="t">
            <a:normAutofit/>
          </a:bodyPr>
          <a:lstStyle/>
          <a:p>
            <a:pPr algn="l"/>
            <a:r>
              <a:rPr lang="en" sz="3200" b="1" dirty="0" smtClean="0">
                <a:solidFill>
                  <a:srgbClr val="A02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Резюме</a:t>
            </a:r>
            <a:endParaRPr lang="ru-RU" sz="3200" b="1" dirty="0">
              <a:solidFill>
                <a:srgbClr val="A02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536" y="2420888"/>
            <a:ext cx="7772400" cy="32730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adipisicing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magna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ru-RU" sz="20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ad minim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exercitation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nisi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0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10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7772400" cy="792088"/>
          </a:xfrm>
        </p:spPr>
        <p:txBody>
          <a:bodyPr anchor="t">
            <a:normAutofit fontScale="90000"/>
          </a:bodyPr>
          <a:lstStyle/>
          <a:p>
            <a:pPr algn="l"/>
            <a:r>
              <a:rPr lang="en" sz="3200" b="1" dirty="0" smtClean="0">
                <a:solidFill>
                  <a:srgbClr val="A02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</a:t>
            </a:r>
            <a:r>
              <a:rPr lang="en" sz="3200" dirty="0"/>
              <a:t/>
            </a:r>
            <a:br>
              <a:rPr lang="en" sz="3200" dirty="0"/>
            </a:br>
            <a:endParaRPr lang="ru-RU" sz="3200" b="1" dirty="0">
              <a:solidFill>
                <a:srgbClr val="A02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hape 95"/>
          <p:cNvSpPr txBox="1">
            <a:spLocks/>
          </p:cNvSpPr>
          <p:nvPr/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endParaRPr lang="en" dirty="0"/>
          </a:p>
        </p:txBody>
      </p:sp>
      <p:sp>
        <p:nvSpPr>
          <p:cNvPr id="6" name="Shape 96"/>
          <p:cNvSpPr txBox="1">
            <a:spLocks/>
          </p:cNvSpPr>
          <p:nvPr/>
        </p:nvSpPr>
        <p:spPr>
          <a:xfrm>
            <a:off x="458447" y="1600200"/>
            <a:ext cx="8229600" cy="49677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/>
              <a:t>Контакты:</a:t>
            </a:r>
          </a:p>
          <a:p>
            <a:pPr marL="457200" indent="-31750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-RU" sz="1400" dirty="0" smtClean="0"/>
              <a:t>ФИО;</a:t>
            </a:r>
          </a:p>
          <a:p>
            <a:pPr marL="457200" indent="-31750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-RU" sz="1400" dirty="0" err="1" smtClean="0"/>
              <a:t>www</a:t>
            </a:r>
            <a:r>
              <a:rPr lang="ru-RU" sz="1400" dirty="0" smtClean="0"/>
              <a:t>;</a:t>
            </a:r>
          </a:p>
          <a:p>
            <a:pPr marL="457200" indent="-31750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-RU" sz="1400" dirty="0" err="1" smtClean="0"/>
              <a:t>email</a:t>
            </a:r>
            <a:r>
              <a:rPr lang="ru-RU" sz="1400" dirty="0" smtClean="0"/>
              <a:t>;</a:t>
            </a:r>
          </a:p>
          <a:p>
            <a:pPr marL="457200" indent="-317500" algn="l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-RU" sz="1400" dirty="0" smtClean="0"/>
              <a:t>номер телефона.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917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280920" cy="360040"/>
          </a:xfrm>
          <a:solidFill>
            <a:srgbClr val="61C5BD"/>
          </a:solidFill>
        </p:spPr>
        <p:txBody>
          <a:bodyPr anchor="ctr">
            <a:noAutofit/>
          </a:bodyPr>
          <a:lstStyle/>
          <a:p>
            <a:pPr algn="l"/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1854477"/>
            <a:ext cx="8280920" cy="360040"/>
          </a:xfrm>
          <a:prstGeom prst="rect">
            <a:avLst/>
          </a:prstGeom>
          <a:solidFill>
            <a:srgbClr val="89194E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296179"/>
            <a:ext cx="8280920" cy="360040"/>
          </a:xfrm>
          <a:prstGeom prst="rect">
            <a:avLst/>
          </a:prstGeom>
          <a:solidFill>
            <a:srgbClr val="0087B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395536" y="2753921"/>
            <a:ext cx="8280920" cy="360040"/>
          </a:xfrm>
          <a:prstGeom prst="rect">
            <a:avLst/>
          </a:prstGeom>
          <a:solidFill>
            <a:srgbClr val="A02A1D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95536" y="3203372"/>
            <a:ext cx="8280920" cy="360040"/>
          </a:xfrm>
          <a:prstGeom prst="rect">
            <a:avLst/>
          </a:prstGeom>
          <a:solidFill>
            <a:srgbClr val="70B766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95536" y="3660572"/>
            <a:ext cx="8280920" cy="360040"/>
          </a:xfrm>
          <a:prstGeom prst="rect">
            <a:avLst/>
          </a:prstGeom>
          <a:solidFill>
            <a:srgbClr val="CA6727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LOREM IPSUM</a:t>
            </a:r>
            <a:endParaRPr lang="ru-RU" sz="2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9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1"/>
          <p:cNvSpPr txBox="1">
            <a:spLocks/>
          </p:cNvSpPr>
          <p:nvPr/>
        </p:nvSpPr>
        <p:spPr>
          <a:xfrm>
            <a:off x="755576" y="188639"/>
            <a:ext cx="8229600" cy="868957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buClr>
                <a:srgbClr val="000000"/>
              </a:buClr>
              <a:buSzPct val="30555"/>
              <a:buFont typeface="Arial"/>
              <a:buNone/>
            </a:pPr>
            <a:r>
              <a:rPr lang="en" sz="3600" dirty="0" smtClean="0"/>
              <a:t>Проблема потребителя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sz="1100" dirty="0" smtClean="0"/>
              <a:t>Какие проблемы целевых аудиторий решает проект?</a:t>
            </a:r>
            <a:endParaRPr lang="en" sz="1100" dirty="0"/>
          </a:p>
        </p:txBody>
      </p:sp>
      <p:sp>
        <p:nvSpPr>
          <p:cNvPr id="9" name="Shape 42"/>
          <p:cNvSpPr txBox="1">
            <a:spLocks/>
          </p:cNvSpPr>
          <p:nvPr/>
        </p:nvSpPr>
        <p:spPr>
          <a:xfrm>
            <a:off x="1619672" y="2060848"/>
            <a:ext cx="5606480" cy="2562836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/>
              <a:t>• </a:t>
            </a:r>
            <a:r>
              <a:rPr lang="ru-RU" sz="1800" dirty="0" smtClean="0">
                <a:solidFill>
                  <a:schemeClr val="tx1"/>
                </a:solidFill>
              </a:rPr>
              <a:t>Раскройте проблему потребителя и расскажите каким образом потребители решают ее в настоящее время</a:t>
            </a:r>
            <a:endParaRPr lang="en-US" sz="18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endParaRPr lang="en-US" sz="1800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  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800" dirty="0" smtClean="0">
                <a:solidFill>
                  <a:schemeClr val="tx1"/>
                </a:solidFill>
              </a:rPr>
              <a:t>• Если у вашего проекта несколько целевых аудиторий, перечислите их и укажите проблемы каждой аудитории 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93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47"/>
          <p:cNvSpPr txBox="1">
            <a:spLocks/>
          </p:cNvSpPr>
          <p:nvPr/>
        </p:nvSpPr>
        <p:spPr>
          <a:xfrm>
            <a:off x="539552" y="260648"/>
            <a:ext cx="8229600" cy="648072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dirty="0" smtClean="0"/>
              <a:t>Решение </a:t>
            </a:r>
            <a:endParaRPr lang="en" dirty="0"/>
          </a:p>
        </p:txBody>
      </p:sp>
      <p:sp>
        <p:nvSpPr>
          <p:cNvPr id="9" name="Shape 48"/>
          <p:cNvSpPr txBox="1">
            <a:spLocks/>
          </p:cNvSpPr>
          <p:nvPr/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3175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-RU" sz="2000" dirty="0" smtClean="0">
                <a:solidFill>
                  <a:schemeClr val="tx1"/>
                </a:solidFill>
              </a:rPr>
              <a:t>Ваш способ решения проблемы</a:t>
            </a:r>
          </a:p>
          <a:p>
            <a:pPr marL="457200" indent="-3175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ru-RU" sz="2000" dirty="0" smtClean="0">
                <a:solidFill>
                  <a:schemeClr val="tx1"/>
                </a:solidFill>
              </a:rPr>
              <a:t>Что вы предлагаете изменить в сложившейся ситуации, чтобы решить проблему?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i="1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6224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3"/>
          <p:cNvSpPr txBox="1">
            <a:spLocks/>
          </p:cNvSpPr>
          <p:nvPr/>
        </p:nvSpPr>
        <p:spPr>
          <a:xfrm>
            <a:off x="457200" y="274637"/>
            <a:ext cx="8229600" cy="706091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dirty="0" smtClean="0"/>
              <a:t>Ваш продукт/сервис </a:t>
            </a:r>
            <a:endParaRPr lang="en" dirty="0"/>
          </a:p>
        </p:txBody>
      </p:sp>
      <p:sp>
        <p:nvSpPr>
          <p:cNvPr id="9" name="Shape 54"/>
          <p:cNvSpPr txBox="1">
            <a:spLocks/>
          </p:cNvSpPr>
          <p:nvPr/>
        </p:nvSpPr>
        <p:spPr>
          <a:xfrm>
            <a:off x="434847" y="1988840"/>
            <a:ext cx="8147248" cy="1684784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/>
              <a:t>• </a:t>
            </a:r>
            <a:r>
              <a:rPr lang="ru-RU" sz="2000" dirty="0" smtClean="0">
                <a:solidFill>
                  <a:schemeClr val="tx1"/>
                </a:solidFill>
              </a:rPr>
              <a:t>Расскажите что вы делаете и каким образом ваш продукт/сервис решает вышеназванные проблемы. 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2000" dirty="0" smtClean="0">
                <a:solidFill>
                  <a:schemeClr val="tx1"/>
                </a:solidFill>
              </a:rPr>
              <a:t>• Какова количественная и качественная выгода для пользователей?</a:t>
            </a:r>
          </a:p>
          <a:p>
            <a:pPr>
              <a:spcBef>
                <a:spcPts val="0"/>
              </a:spcBef>
            </a:pP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25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59"/>
          <p:cNvSpPr txBox="1">
            <a:spLocks/>
          </p:cNvSpPr>
          <p:nvPr/>
        </p:nvSpPr>
        <p:spPr>
          <a:xfrm>
            <a:off x="1537320" y="274637"/>
            <a:ext cx="6851104" cy="706091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dirty="0" smtClean="0"/>
              <a:t>Финансовые показатели</a:t>
            </a:r>
            <a:r>
              <a:rPr lang="en" dirty="0" smtClean="0"/>
              <a:t> </a:t>
            </a:r>
            <a:endParaRPr lang="en" dirty="0"/>
          </a:p>
        </p:txBody>
      </p:sp>
      <p:sp>
        <p:nvSpPr>
          <p:cNvPr id="9" name="Shape 60"/>
          <p:cNvSpPr txBox="1">
            <a:spLocks/>
          </p:cNvSpPr>
          <p:nvPr/>
        </p:nvSpPr>
        <p:spPr>
          <a:xfrm>
            <a:off x="485922" y="2204864"/>
            <a:ext cx="8229600" cy="2736304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" sz="2000" dirty="0" smtClean="0">
                <a:solidFill>
                  <a:schemeClr val="tx1"/>
                </a:solidFill>
              </a:rPr>
              <a:t>На чем проект зарабатывает или планирует зарабатывать?</a:t>
            </a:r>
            <a:endParaRPr lang="ru-RU" sz="2000" dirty="0" smtClean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endParaRPr lang="en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Источники финансирования инвестиций и окупаемость </a:t>
            </a:r>
            <a:r>
              <a:rPr lang="ru-RU" sz="2000" dirty="0" smtClean="0">
                <a:solidFill>
                  <a:schemeClr val="tx1"/>
                </a:solidFill>
              </a:rPr>
              <a:t>проекта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Доходы проекта 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Необходимый объём </a:t>
            </a:r>
            <a:r>
              <a:rPr lang="ru-RU" sz="2000" dirty="0" smtClean="0">
                <a:solidFill>
                  <a:schemeClr val="tx1"/>
                </a:solidFill>
              </a:rPr>
              <a:t>инвестиций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tx1"/>
                </a:solidFill>
              </a:rPr>
              <a:t>Расходы проекта</a:t>
            </a:r>
          </a:p>
          <a:p>
            <a:pPr>
              <a:spcBef>
                <a:spcPts val="0"/>
              </a:spcBef>
            </a:pPr>
            <a:endParaRPr lang="en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220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65"/>
          <p:cNvSpPr txBox="1">
            <a:spLocks/>
          </p:cNvSpPr>
          <p:nvPr/>
        </p:nvSpPr>
        <p:spPr>
          <a:xfrm>
            <a:off x="457200" y="274637"/>
            <a:ext cx="8229600" cy="706091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dirty="0" smtClean="0"/>
              <a:t>Рынок </a:t>
            </a:r>
            <a:endParaRPr lang="en" dirty="0"/>
          </a:p>
        </p:txBody>
      </p:sp>
      <p:sp>
        <p:nvSpPr>
          <p:cNvPr id="9" name="Shape 66"/>
          <p:cNvSpPr txBox="1">
            <a:spLocks/>
          </p:cNvSpPr>
          <p:nvPr/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• Объем рынка, динамика и прогноз роста.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• Насколько конкурентный рынок? 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• Есть ли факторы «сдерживающие» рост и продажи.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i="1" dirty="0" smtClean="0">
                <a:solidFill>
                  <a:schemeClr val="tx1"/>
                </a:solidFill>
              </a:rPr>
              <a:t/>
            </a:r>
            <a:br>
              <a:rPr lang="ru-RU" sz="1400" i="1" dirty="0" smtClean="0">
                <a:solidFill>
                  <a:schemeClr val="tx1"/>
                </a:solidFill>
              </a:rPr>
            </a:br>
            <a:r>
              <a:rPr lang="ru-RU" sz="1400" i="1" dirty="0" smtClean="0">
                <a:solidFill>
                  <a:schemeClr val="tx1"/>
                </a:solidFill>
              </a:rPr>
              <a:t>* Не забудьте добавить ссылки на источники 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119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1"/>
          <p:cNvSpPr txBox="1">
            <a:spLocks/>
          </p:cNvSpPr>
          <p:nvPr/>
        </p:nvSpPr>
        <p:spPr>
          <a:xfrm>
            <a:off x="457200" y="274637"/>
            <a:ext cx="8229600" cy="706091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dirty="0" smtClean="0"/>
              <a:t>Текущий статус</a:t>
            </a:r>
            <a:endParaRPr lang="en" dirty="0"/>
          </a:p>
        </p:txBody>
      </p:sp>
      <p:sp>
        <p:nvSpPr>
          <p:cNvPr id="9" name="Shape 72"/>
          <p:cNvSpPr txBox="1">
            <a:spLocks/>
          </p:cNvSpPr>
          <p:nvPr/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" dirty="0" smtClean="0">
                <a:solidFill>
                  <a:schemeClr val="tx1"/>
                </a:solidFill>
              </a:rPr>
              <a:t>На какой стадии сейчас ваш проект?</a:t>
            </a:r>
            <a:endParaRPr lang="e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52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7"/>
          <p:cNvSpPr txBox="1">
            <a:spLocks/>
          </p:cNvSpPr>
          <p:nvPr/>
        </p:nvSpPr>
        <p:spPr>
          <a:xfrm>
            <a:off x="457200" y="274637"/>
            <a:ext cx="8229600" cy="706091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dirty="0" smtClean="0"/>
              <a:t>Достижения </a:t>
            </a:r>
            <a:endParaRPr lang="en" dirty="0"/>
          </a:p>
        </p:txBody>
      </p:sp>
      <p:sp>
        <p:nvSpPr>
          <p:cNvPr id="5" name="Shape 78"/>
          <p:cNvSpPr txBox="1">
            <a:spLocks/>
          </p:cNvSpPr>
          <p:nvPr/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Это могут быть: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• крупные клиенты / партнеры;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• предварительные соглашения;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• привлеченные инвестиции;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• победа в конкурсах;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• значимые технические достижения и улучшения;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 •  что-то еще.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376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83"/>
          <p:cNvSpPr txBox="1">
            <a:spLocks/>
          </p:cNvSpPr>
          <p:nvPr/>
        </p:nvSpPr>
        <p:spPr>
          <a:xfrm>
            <a:off x="457200" y="274637"/>
            <a:ext cx="8229600" cy="706091"/>
          </a:xfrm>
          <a:prstGeom prst="rect">
            <a:avLst/>
          </a:prstGeom>
        </p:spPr>
        <p:txBody>
          <a:bodyPr vert="horz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n" dirty="0" smtClean="0"/>
              <a:t>Команда </a:t>
            </a:r>
            <a:endParaRPr lang="en" dirty="0"/>
          </a:p>
        </p:txBody>
      </p:sp>
      <p:sp>
        <p:nvSpPr>
          <p:cNvPr id="5" name="Shape 84"/>
          <p:cNvSpPr txBox="1">
            <a:spLocks/>
          </p:cNvSpPr>
          <p:nvPr/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vert="horz" lIns="91425" tIns="91425" rIns="91425" bIns="91425" rtlCol="0" anchor="ctr" anchorCtr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• Компетенции и опыт ключевых членов команды (CEO, CTO, CMO) </a:t>
            </a:r>
          </a:p>
          <a:p>
            <a:pPr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ru-RU" sz="1400" dirty="0" smtClean="0">
                <a:solidFill>
                  <a:schemeClr val="tx1"/>
                </a:solidFill>
              </a:rPr>
              <a:t>• Менторы, консультанты 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8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427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«Название проекта» Ключевая фраза определяющая деятельность компании или характеризующая новый продукт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Резюме</vt:lpstr>
      <vt:lpstr>Спасибо за внимание </vt:lpstr>
      <vt:lpstr>LOREM IPSUM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DOLOR SIT AMET, CONSECTETUR ADIPISICING ELIT ADIPISICING ELIT</dc:title>
  <dc:creator>Баранова Ольга Владимировна</dc:creator>
  <cp:lastModifiedBy>Сергеев Александр Игоревич</cp:lastModifiedBy>
  <cp:revision>22</cp:revision>
  <cp:lastPrinted>2016-09-29T09:21:07Z</cp:lastPrinted>
  <dcterms:created xsi:type="dcterms:W3CDTF">2015-06-15T10:35:27Z</dcterms:created>
  <dcterms:modified xsi:type="dcterms:W3CDTF">2019-09-17T11:55:06Z</dcterms:modified>
</cp:coreProperties>
</file>